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56" r:id="rId5"/>
    <p:sldId id="278" r:id="rId6"/>
    <p:sldId id="282" r:id="rId7"/>
    <p:sldId id="279" r:id="rId8"/>
    <p:sldId id="277" r:id="rId9"/>
    <p:sldId id="280" r:id="rId10"/>
    <p:sldId id="281" r:id="rId11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CFFD"/>
    <a:srgbClr val="0E1A4C"/>
    <a:srgbClr val="882213"/>
    <a:srgbClr val="B8187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0" d="100"/>
          <a:sy n="80" d="100"/>
        </p:scale>
        <p:origin x="4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5D84E-F192-4F2B-B593-180A83D41618}" type="datetime1">
              <a:rPr lang="sk-SK" smtClean="0"/>
              <a:t>17. 2. 2024</a:t>
            </a:fld>
            <a:endParaRPr lang="sk-SK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F208-1976-478C-ACF2-425B24589165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 dirty="0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sk-SK" noProof="0" smtClean="0"/>
              <a:t>‹#›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ĺžni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sk-SK" noProof="0"/>
              <a:t>Kliknutím upravte štýl predlohy podnadpisu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4E604044-D29F-4D7A-9713-E726076CB499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 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7813FB-4906-4072-AE2C-D7CDC77B1570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zvislého textu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36CB1-57AC-4290-807A-6BD740544ABE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8A465-F0C6-413C-A3F4-5D0F2183BAAD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3EA79D-7A3C-4B2A-816F-0A27A55151F2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A8BD11-8FFD-4A47-B3E5-035DCEF9C1F9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sk-SK" noProof="0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4F9127-0702-4A06-8F23-8391AF575B9E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D81FF-7B82-49BE-8D4F-B16B27C293CD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7031B-0F6C-4519-A426-78B36F3AD51B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A8DD9-B3AA-493E-B103-E4D2FC1F43B6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52DF92-EFA5-4B8B-A6EB-4A48D741CE70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 dirty="0"/>
              <a:t>Kliknite sem a upravte štýl predlohy nadpisov</a:t>
            </a:r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111A7163-FC26-4F62-B021-77D6C3A110C6}" type="datetime1">
              <a:rPr lang="sk-SK" noProof="0" smtClean="0"/>
              <a:t>17. 2. 2024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sk-SK" noProof="0" smtClean="0"/>
              <a:pPr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ĺžni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Obdĺžni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Antivirus</a:t>
            </a:r>
            <a:endParaRPr lang="sk-SK" dirty="0"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US" dirty="0">
                <a:solidFill>
                  <a:srgbClr val="FFFFFF"/>
                </a:solidFill>
              </a:rPr>
              <a:t>Lukas Elias </a:t>
            </a:r>
            <a:endParaRPr lang="sk-SK" dirty="0">
              <a:solidFill>
                <a:srgbClr val="FFFFFF"/>
              </a:solidFill>
            </a:endParaRPr>
          </a:p>
        </p:txBody>
      </p:sp>
      <p:cxnSp>
        <p:nvCxnSpPr>
          <p:cNvPr id="23" name="Priama spojnica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Obrázok 113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AB26D8B-20C3-C5C5-6B26-BA9ABFE36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9" r="58387" b="50949"/>
          <a:stretch>
            <a:fillRect/>
          </a:stretch>
        </p:blipFill>
        <p:spPr bwMode="auto">
          <a:xfrm>
            <a:off x="7295704" y="-180340"/>
            <a:ext cx="3879469" cy="3540864"/>
          </a:xfrm>
          <a:custGeom>
            <a:avLst/>
            <a:gdLst>
              <a:gd name="connsiteX0" fmla="*/ 1601129 w 3879469"/>
              <a:gd name="connsiteY0" fmla="*/ 0 h 3540864"/>
              <a:gd name="connsiteX1" fmla="*/ 2278339 w 3879469"/>
              <a:gd name="connsiteY1" fmla="*/ 0 h 3540864"/>
              <a:gd name="connsiteX2" fmla="*/ 3879469 w 3879469"/>
              <a:gd name="connsiteY2" fmla="*/ 1601131 h 3540864"/>
              <a:gd name="connsiteX3" fmla="*/ 1939735 w 3879469"/>
              <a:gd name="connsiteY3" fmla="*/ 3540864 h 3540864"/>
              <a:gd name="connsiteX4" fmla="*/ 0 w 3879469"/>
              <a:gd name="connsiteY4" fmla="*/ 1601129 h 3540864"/>
              <a:gd name="connsiteX5" fmla="*/ 1601129 w 3879469"/>
              <a:gd name="connsiteY5" fmla="*/ 0 h 354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540864">
                <a:moveTo>
                  <a:pt x="1601129" y="0"/>
                </a:moveTo>
                <a:lnTo>
                  <a:pt x="2278339" y="0"/>
                </a:lnTo>
                <a:lnTo>
                  <a:pt x="3879469" y="1601131"/>
                </a:lnTo>
                <a:lnTo>
                  <a:pt x="1939735" y="3540864"/>
                </a:lnTo>
                <a:lnTo>
                  <a:pt x="0" y="1601129"/>
                </a:lnTo>
                <a:lnTo>
                  <a:pt x="1601129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8" name="Obrázok 113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155A356-8975-64C7-55F4-6B298DA0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5" r="48868" b="79079"/>
          <a:stretch>
            <a:fillRect/>
          </a:stretch>
        </p:blipFill>
        <p:spPr bwMode="auto">
          <a:xfrm>
            <a:off x="9755805" y="-180340"/>
            <a:ext cx="3020498" cy="1510250"/>
          </a:xfrm>
          <a:custGeom>
            <a:avLst/>
            <a:gdLst>
              <a:gd name="connsiteX0" fmla="*/ 0 w 3020498"/>
              <a:gd name="connsiteY0" fmla="*/ 0 h 1510250"/>
              <a:gd name="connsiteX1" fmla="*/ 3020498 w 3020498"/>
              <a:gd name="connsiteY1" fmla="*/ 0 h 1510250"/>
              <a:gd name="connsiteX2" fmla="*/ 1510249 w 3020498"/>
              <a:gd name="connsiteY2" fmla="*/ 1510250 h 1510250"/>
              <a:gd name="connsiteX3" fmla="*/ 0 w 3020498"/>
              <a:gd name="connsiteY3" fmla="*/ 0 h 15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0498" h="1510250">
                <a:moveTo>
                  <a:pt x="0" y="0"/>
                </a:moveTo>
                <a:lnTo>
                  <a:pt x="3020498" y="0"/>
                </a:lnTo>
                <a:lnTo>
                  <a:pt x="1510249" y="1510250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7" name="Obrázok 113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1D13C4F-47C9-96F9-60F6-347CBD82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94" r="34142" b="50715"/>
          <a:stretch>
            <a:fillRect/>
          </a:stretch>
        </p:blipFill>
        <p:spPr bwMode="auto">
          <a:xfrm>
            <a:off x="11373817" y="-180340"/>
            <a:ext cx="3879471" cy="3557748"/>
          </a:xfrm>
          <a:custGeom>
            <a:avLst/>
            <a:gdLst>
              <a:gd name="connsiteX0" fmla="*/ 1618012 w 3879471"/>
              <a:gd name="connsiteY0" fmla="*/ 0 h 3557748"/>
              <a:gd name="connsiteX1" fmla="*/ 2261458 w 3879471"/>
              <a:gd name="connsiteY1" fmla="*/ 0 h 3557748"/>
              <a:gd name="connsiteX2" fmla="*/ 3879471 w 3879471"/>
              <a:gd name="connsiteY2" fmla="*/ 1618013 h 3557748"/>
              <a:gd name="connsiteX3" fmla="*/ 1939735 w 3879471"/>
              <a:gd name="connsiteY3" fmla="*/ 3557748 h 3557748"/>
              <a:gd name="connsiteX4" fmla="*/ 0 w 3879471"/>
              <a:gd name="connsiteY4" fmla="*/ 1618013 h 3557748"/>
              <a:gd name="connsiteX5" fmla="*/ 1618012 w 3879471"/>
              <a:gd name="connsiteY5" fmla="*/ 0 h 355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1" h="3557748">
                <a:moveTo>
                  <a:pt x="1618012" y="0"/>
                </a:moveTo>
                <a:lnTo>
                  <a:pt x="2261458" y="0"/>
                </a:lnTo>
                <a:lnTo>
                  <a:pt x="3879471" y="1618013"/>
                </a:lnTo>
                <a:lnTo>
                  <a:pt x="1939735" y="3557748"/>
                </a:lnTo>
                <a:lnTo>
                  <a:pt x="0" y="1618013"/>
                </a:lnTo>
                <a:lnTo>
                  <a:pt x="161801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6" name="Obrázok 1135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9852AF2-5A81-7BF0-B2DA-D990860CD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6" t="23439" r="70459" b="22819"/>
          <a:stretch>
            <a:fillRect/>
          </a:stretch>
        </p:blipFill>
        <p:spPr bwMode="auto">
          <a:xfrm>
            <a:off x="5265088" y="1511670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6 h 3879471"/>
              <a:gd name="connsiteX2" fmla="*/ 1939736 w 3879471"/>
              <a:gd name="connsiteY2" fmla="*/ 3879471 h 3879471"/>
              <a:gd name="connsiteX3" fmla="*/ 0 w 3879471"/>
              <a:gd name="connsiteY3" fmla="*/ 1939736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6"/>
                </a:lnTo>
                <a:lnTo>
                  <a:pt x="1939736" y="3879471"/>
                </a:lnTo>
                <a:lnTo>
                  <a:pt x="0" y="1939736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Obrázok 113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7F00EE2A-0D76-AA5D-D4AC-DB66CDCE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2" t="23673" r="46214" b="22585"/>
          <a:stretch>
            <a:fillRect/>
          </a:stretch>
        </p:blipFill>
        <p:spPr bwMode="auto">
          <a:xfrm>
            <a:off x="9343202" y="1528553"/>
            <a:ext cx="3879471" cy="3879471"/>
          </a:xfrm>
          <a:custGeom>
            <a:avLst/>
            <a:gdLst>
              <a:gd name="connsiteX0" fmla="*/ 1939735 w 3879471"/>
              <a:gd name="connsiteY0" fmla="*/ 0 h 3879471"/>
              <a:gd name="connsiteX1" fmla="*/ 3879471 w 3879471"/>
              <a:gd name="connsiteY1" fmla="*/ 1939736 h 3879471"/>
              <a:gd name="connsiteX2" fmla="*/ 1939735 w 3879471"/>
              <a:gd name="connsiteY2" fmla="*/ 3879471 h 3879471"/>
              <a:gd name="connsiteX3" fmla="*/ 0 w 3879471"/>
              <a:gd name="connsiteY3" fmla="*/ 1939736 h 3879471"/>
              <a:gd name="connsiteX4" fmla="*/ 1939735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5" y="0"/>
                </a:moveTo>
                <a:lnTo>
                  <a:pt x="3879471" y="1939736"/>
                </a:lnTo>
                <a:lnTo>
                  <a:pt x="1939735" y="3879471"/>
                </a:lnTo>
                <a:lnTo>
                  <a:pt x="0" y="1939736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Obrázok 113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8BE7CDE-5D37-E8BF-9CC0-8B405DB69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7" t="23907" r="21969" b="22351"/>
          <a:stretch>
            <a:fillRect/>
          </a:stretch>
        </p:blipFill>
        <p:spPr bwMode="auto">
          <a:xfrm>
            <a:off x="13421315" y="1545437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5 h 3879471"/>
              <a:gd name="connsiteX2" fmla="*/ 1939736 w 3879471"/>
              <a:gd name="connsiteY2" fmla="*/ 3879471 h 3879471"/>
              <a:gd name="connsiteX3" fmla="*/ 0 w 3879471"/>
              <a:gd name="connsiteY3" fmla="*/ 1939735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5"/>
                </a:lnTo>
                <a:lnTo>
                  <a:pt x="1939736" y="3879471"/>
                </a:lnTo>
                <a:lnTo>
                  <a:pt x="0" y="1939735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Obrázok 113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B60EBA2-7B50-10E9-D9C5-0408D8FA9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9" t="35820" r="19240" b="53482"/>
          <a:stretch>
            <a:fillRect/>
          </a:stretch>
        </p:blipFill>
        <p:spPr bwMode="auto">
          <a:xfrm>
            <a:off x="16987526" y="2405356"/>
            <a:ext cx="772292" cy="772292"/>
          </a:xfrm>
          <a:custGeom>
            <a:avLst/>
            <a:gdLst>
              <a:gd name="connsiteX0" fmla="*/ 0 w 772292"/>
              <a:gd name="connsiteY0" fmla="*/ 0 h 772292"/>
              <a:gd name="connsiteX1" fmla="*/ 772290 w 772292"/>
              <a:gd name="connsiteY1" fmla="*/ 0 h 772292"/>
              <a:gd name="connsiteX2" fmla="*/ 772292 w 772292"/>
              <a:gd name="connsiteY2" fmla="*/ 772292 h 772292"/>
              <a:gd name="connsiteX3" fmla="*/ 0 w 772292"/>
              <a:gd name="connsiteY3" fmla="*/ 0 h 772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292" h="772292">
                <a:moveTo>
                  <a:pt x="0" y="0"/>
                </a:moveTo>
                <a:lnTo>
                  <a:pt x="772290" y="0"/>
                </a:lnTo>
                <a:lnTo>
                  <a:pt x="772292" y="772292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Obrázok 1131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04155BB-06D3-EB3B-957F-2F8B3A6D0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9" t="51803" r="58287"/>
          <a:stretch>
            <a:fillRect/>
          </a:stretch>
        </p:blipFill>
        <p:spPr bwMode="auto">
          <a:xfrm>
            <a:off x="7312587" y="3559168"/>
            <a:ext cx="3879470" cy="3479172"/>
          </a:xfrm>
          <a:custGeom>
            <a:avLst/>
            <a:gdLst>
              <a:gd name="connsiteX0" fmla="*/ 1939735 w 3879470"/>
              <a:gd name="connsiteY0" fmla="*/ 0 h 3479172"/>
              <a:gd name="connsiteX1" fmla="*/ 3879470 w 3879470"/>
              <a:gd name="connsiteY1" fmla="*/ 1939735 h 3479172"/>
              <a:gd name="connsiteX2" fmla="*/ 2340034 w 3879470"/>
              <a:gd name="connsiteY2" fmla="*/ 3479172 h 3479172"/>
              <a:gd name="connsiteX3" fmla="*/ 1539436 w 3879470"/>
              <a:gd name="connsiteY3" fmla="*/ 3479172 h 3479172"/>
              <a:gd name="connsiteX4" fmla="*/ 0 w 3879470"/>
              <a:gd name="connsiteY4" fmla="*/ 1939735 h 3479172"/>
              <a:gd name="connsiteX5" fmla="*/ 1939735 w 3879470"/>
              <a:gd name="connsiteY5" fmla="*/ 0 h 3479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3479172">
                <a:moveTo>
                  <a:pt x="1939735" y="0"/>
                </a:moveTo>
                <a:lnTo>
                  <a:pt x="3879470" y="1939735"/>
                </a:lnTo>
                <a:lnTo>
                  <a:pt x="2340034" y="3479172"/>
                </a:lnTo>
                <a:lnTo>
                  <a:pt x="1539436" y="3479172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Obrázok 1130" descr="SAP Business Network | Dodávateľský reťazec a siete na B2B spoluprácu">
            <a:extLst>
              <a:ext uri="{FF2B5EF4-FFF2-40B4-BE49-F238E27FC236}">
                <a16:creationId xmlns:a16="http://schemas.microsoft.com/office/drawing/2014/main" id="{0AE7651D-AC57-7000-B97F-871D6E30E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4" t="52037" r="34041"/>
          <a:stretch>
            <a:fillRect/>
          </a:stretch>
        </p:blipFill>
        <p:spPr bwMode="auto">
          <a:xfrm>
            <a:off x="11390701" y="3576052"/>
            <a:ext cx="3879469" cy="3462289"/>
          </a:xfrm>
          <a:custGeom>
            <a:avLst/>
            <a:gdLst>
              <a:gd name="connsiteX0" fmla="*/ 1939734 w 3879469"/>
              <a:gd name="connsiteY0" fmla="*/ 0 h 3462289"/>
              <a:gd name="connsiteX1" fmla="*/ 3879469 w 3879469"/>
              <a:gd name="connsiteY1" fmla="*/ 1939736 h 3462289"/>
              <a:gd name="connsiteX2" fmla="*/ 2356916 w 3879469"/>
              <a:gd name="connsiteY2" fmla="*/ 3462289 h 3462289"/>
              <a:gd name="connsiteX3" fmla="*/ 1522554 w 3879469"/>
              <a:gd name="connsiteY3" fmla="*/ 3462289 h 3462289"/>
              <a:gd name="connsiteX4" fmla="*/ 0 w 3879469"/>
              <a:gd name="connsiteY4" fmla="*/ 1939735 h 3462289"/>
              <a:gd name="connsiteX5" fmla="*/ 1939734 w 3879469"/>
              <a:gd name="connsiteY5" fmla="*/ 0 h 3462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462289">
                <a:moveTo>
                  <a:pt x="1939734" y="0"/>
                </a:moveTo>
                <a:lnTo>
                  <a:pt x="3879469" y="1939736"/>
                </a:lnTo>
                <a:lnTo>
                  <a:pt x="2356916" y="3462289"/>
                </a:lnTo>
                <a:lnTo>
                  <a:pt x="1522554" y="3462289"/>
                </a:lnTo>
                <a:lnTo>
                  <a:pt x="0" y="1939735"/>
                </a:lnTo>
                <a:lnTo>
                  <a:pt x="1939734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Obrázok 1129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CDAE4B2-9FB7-37DE-2F94-33D58EF86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80167" r="49134"/>
          <a:stretch>
            <a:fillRect/>
          </a:stretch>
        </p:blipFill>
        <p:spPr bwMode="auto">
          <a:xfrm>
            <a:off x="9868147" y="5606666"/>
            <a:ext cx="2863347" cy="1431674"/>
          </a:xfrm>
          <a:custGeom>
            <a:avLst/>
            <a:gdLst>
              <a:gd name="connsiteX0" fmla="*/ 1431673 w 2863347"/>
              <a:gd name="connsiteY0" fmla="*/ 0 h 1431674"/>
              <a:gd name="connsiteX1" fmla="*/ 2863347 w 2863347"/>
              <a:gd name="connsiteY1" fmla="*/ 1431674 h 1431674"/>
              <a:gd name="connsiteX2" fmla="*/ 0 w 2863347"/>
              <a:gd name="connsiteY2" fmla="*/ 1431674 h 1431674"/>
              <a:gd name="connsiteX3" fmla="*/ 1431673 w 2863347"/>
              <a:gd name="connsiteY3" fmla="*/ 0 h 143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347" h="1431674">
                <a:moveTo>
                  <a:pt x="1431673" y="0"/>
                </a:moveTo>
                <a:lnTo>
                  <a:pt x="2863347" y="1431674"/>
                </a:lnTo>
                <a:lnTo>
                  <a:pt x="0" y="1431674"/>
                </a:lnTo>
                <a:lnTo>
                  <a:pt x="143167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Obrázok 112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B23BFF2D-C18B-13EC-F184-34F80DF90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1" t="-32821" r="46314" b="100000"/>
          <a:stretch>
            <a:fillRect/>
          </a:stretch>
        </p:blipFill>
        <p:spPr bwMode="auto">
          <a:xfrm>
            <a:off x="9326319" y="-2549560"/>
            <a:ext cx="3879470" cy="2369221"/>
          </a:xfrm>
          <a:custGeom>
            <a:avLst/>
            <a:gdLst>
              <a:gd name="connsiteX0" fmla="*/ 1939735 w 3879470"/>
              <a:gd name="connsiteY0" fmla="*/ 0 h 2369221"/>
              <a:gd name="connsiteX1" fmla="*/ 3879470 w 3879470"/>
              <a:gd name="connsiteY1" fmla="*/ 1939735 h 2369221"/>
              <a:gd name="connsiteX2" fmla="*/ 3449984 w 3879470"/>
              <a:gd name="connsiteY2" fmla="*/ 2369221 h 2369221"/>
              <a:gd name="connsiteX3" fmla="*/ 429486 w 3879470"/>
              <a:gd name="connsiteY3" fmla="*/ 2369221 h 2369221"/>
              <a:gd name="connsiteX4" fmla="*/ 0 w 3879470"/>
              <a:gd name="connsiteY4" fmla="*/ 1939735 h 2369221"/>
              <a:gd name="connsiteX5" fmla="*/ 1939735 w 3879470"/>
              <a:gd name="connsiteY5" fmla="*/ 0 h 2369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2369221">
                <a:moveTo>
                  <a:pt x="1939735" y="0"/>
                </a:moveTo>
                <a:lnTo>
                  <a:pt x="3879470" y="1939735"/>
                </a:lnTo>
                <a:lnTo>
                  <a:pt x="3449984" y="2369221"/>
                </a:lnTo>
                <a:lnTo>
                  <a:pt x="429486" y="2369221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Obrázok 112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0E1CC10-6F17-F1E5-C81F-4B2606B32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8" t="-4691" r="67906" b="100000"/>
          <a:stretch>
            <a:fillRect/>
          </a:stretch>
        </p:blipFill>
        <p:spPr bwMode="auto">
          <a:xfrm>
            <a:off x="8896833" y="-518944"/>
            <a:ext cx="677210" cy="338605"/>
          </a:xfrm>
          <a:custGeom>
            <a:avLst/>
            <a:gdLst>
              <a:gd name="connsiteX0" fmla="*/ 338605 w 677210"/>
              <a:gd name="connsiteY0" fmla="*/ 0 h 338605"/>
              <a:gd name="connsiteX1" fmla="*/ 677210 w 677210"/>
              <a:gd name="connsiteY1" fmla="*/ 338605 h 338605"/>
              <a:gd name="connsiteX2" fmla="*/ 0 w 677210"/>
              <a:gd name="connsiteY2" fmla="*/ 338605 h 338605"/>
              <a:gd name="connsiteX3" fmla="*/ 338605 w 677210"/>
              <a:gd name="connsiteY3" fmla="*/ 0 h 338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0" h="338605">
                <a:moveTo>
                  <a:pt x="338605" y="0"/>
                </a:moveTo>
                <a:lnTo>
                  <a:pt x="677210" y="338605"/>
                </a:lnTo>
                <a:lnTo>
                  <a:pt x="0" y="338605"/>
                </a:lnTo>
                <a:lnTo>
                  <a:pt x="33860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Obrázok 112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657F5AA-274F-4629-991E-9596086D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14" t="-4457" r="43761" b="100000"/>
          <a:stretch>
            <a:fillRect/>
          </a:stretch>
        </p:blipFill>
        <p:spPr bwMode="auto">
          <a:xfrm>
            <a:off x="12991829" y="-502062"/>
            <a:ext cx="643446" cy="321723"/>
          </a:xfrm>
          <a:custGeom>
            <a:avLst/>
            <a:gdLst>
              <a:gd name="connsiteX0" fmla="*/ 321723 w 643446"/>
              <a:gd name="connsiteY0" fmla="*/ 0 h 321723"/>
              <a:gd name="connsiteX1" fmla="*/ 643446 w 643446"/>
              <a:gd name="connsiteY1" fmla="*/ 321723 h 321723"/>
              <a:gd name="connsiteX2" fmla="*/ 0 w 643446"/>
              <a:gd name="connsiteY2" fmla="*/ 321723 h 321723"/>
              <a:gd name="connsiteX3" fmla="*/ 321723 w 643446"/>
              <a:gd name="connsiteY3" fmla="*/ 0 h 32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3446" h="321723">
                <a:moveTo>
                  <a:pt x="321723" y="0"/>
                </a:moveTo>
                <a:lnTo>
                  <a:pt x="643446" y="321723"/>
                </a:lnTo>
                <a:lnTo>
                  <a:pt x="0" y="321723"/>
                </a:lnTo>
                <a:lnTo>
                  <a:pt x="32172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5" name="Obrázok 112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D64C3C4-A9DA-41A8-E6ED-A5C1F1DB0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1" t="100000" r="67439" b="-5545"/>
          <a:stretch>
            <a:fillRect/>
          </a:stretch>
        </p:blipFill>
        <p:spPr bwMode="auto">
          <a:xfrm>
            <a:off x="8852023" y="7038341"/>
            <a:ext cx="800598" cy="400299"/>
          </a:xfrm>
          <a:custGeom>
            <a:avLst/>
            <a:gdLst>
              <a:gd name="connsiteX0" fmla="*/ 0 w 800598"/>
              <a:gd name="connsiteY0" fmla="*/ 0 h 400299"/>
              <a:gd name="connsiteX1" fmla="*/ 800598 w 800598"/>
              <a:gd name="connsiteY1" fmla="*/ 0 h 400299"/>
              <a:gd name="connsiteX2" fmla="*/ 400299 w 800598"/>
              <a:gd name="connsiteY2" fmla="*/ 400299 h 400299"/>
              <a:gd name="connsiteX3" fmla="*/ 0 w 800598"/>
              <a:gd name="connsiteY3" fmla="*/ 0 h 400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98" h="400299">
                <a:moveTo>
                  <a:pt x="0" y="0"/>
                </a:moveTo>
                <a:lnTo>
                  <a:pt x="800598" y="0"/>
                </a:lnTo>
                <a:lnTo>
                  <a:pt x="400299" y="400299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4" name="Obrázok 112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243A3AD1-8673-7E7B-FD47-067DF44D4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22" t="100000" r="46114" b="-33909"/>
          <a:stretch>
            <a:fillRect/>
          </a:stretch>
        </p:blipFill>
        <p:spPr bwMode="auto">
          <a:xfrm>
            <a:off x="9360085" y="7038341"/>
            <a:ext cx="3879471" cy="2447797"/>
          </a:xfrm>
          <a:custGeom>
            <a:avLst/>
            <a:gdLst>
              <a:gd name="connsiteX0" fmla="*/ 508062 w 3879471"/>
              <a:gd name="connsiteY0" fmla="*/ 0 h 2447797"/>
              <a:gd name="connsiteX1" fmla="*/ 3371409 w 3879471"/>
              <a:gd name="connsiteY1" fmla="*/ 0 h 2447797"/>
              <a:gd name="connsiteX2" fmla="*/ 3879471 w 3879471"/>
              <a:gd name="connsiteY2" fmla="*/ 508062 h 2447797"/>
              <a:gd name="connsiteX3" fmla="*/ 3410814 w 3879471"/>
              <a:gd name="connsiteY3" fmla="*/ 976718 h 2447797"/>
              <a:gd name="connsiteX4" fmla="*/ 3553019 w 3879471"/>
              <a:gd name="connsiteY4" fmla="*/ 1118922 h 2447797"/>
              <a:gd name="connsiteX5" fmla="*/ 3268610 w 3879471"/>
              <a:gd name="connsiteY5" fmla="*/ 1118922 h 2447797"/>
              <a:gd name="connsiteX6" fmla="*/ 1939735 w 3879471"/>
              <a:gd name="connsiteY6" fmla="*/ 2447797 h 2447797"/>
              <a:gd name="connsiteX7" fmla="*/ 0 w 3879471"/>
              <a:gd name="connsiteY7" fmla="*/ 508062 h 2447797"/>
              <a:gd name="connsiteX8" fmla="*/ 508062 w 3879471"/>
              <a:gd name="connsiteY8" fmla="*/ 0 h 244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9471" h="2447797">
                <a:moveTo>
                  <a:pt x="508062" y="0"/>
                </a:moveTo>
                <a:lnTo>
                  <a:pt x="3371409" y="0"/>
                </a:lnTo>
                <a:lnTo>
                  <a:pt x="3879471" y="508062"/>
                </a:lnTo>
                <a:lnTo>
                  <a:pt x="3410814" y="976718"/>
                </a:lnTo>
                <a:lnTo>
                  <a:pt x="3553019" y="1118922"/>
                </a:lnTo>
                <a:lnTo>
                  <a:pt x="3268610" y="1118922"/>
                </a:lnTo>
                <a:lnTo>
                  <a:pt x="1939735" y="2447797"/>
                </a:lnTo>
                <a:lnTo>
                  <a:pt x="0" y="508062"/>
                </a:lnTo>
                <a:lnTo>
                  <a:pt x="50806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3" name="Obrázok 112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AEA5485B-0064-84A3-62BD-3DAECBC2C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46" t="100000" r="43093" b="-5779"/>
          <a:stretch>
            <a:fillRect/>
          </a:stretch>
        </p:blipFill>
        <p:spPr bwMode="auto">
          <a:xfrm>
            <a:off x="12913255" y="7038341"/>
            <a:ext cx="834362" cy="417181"/>
          </a:xfrm>
          <a:custGeom>
            <a:avLst/>
            <a:gdLst>
              <a:gd name="connsiteX0" fmla="*/ 0 w 834362"/>
              <a:gd name="connsiteY0" fmla="*/ 0 h 417181"/>
              <a:gd name="connsiteX1" fmla="*/ 834362 w 834362"/>
              <a:gd name="connsiteY1" fmla="*/ 0 h 417181"/>
              <a:gd name="connsiteX2" fmla="*/ 417181 w 834362"/>
              <a:gd name="connsiteY2" fmla="*/ 417181 h 417181"/>
              <a:gd name="connsiteX3" fmla="*/ 0 w 834362"/>
              <a:gd name="connsiteY3" fmla="*/ 0 h 417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362" h="417181">
                <a:moveTo>
                  <a:pt x="0" y="0"/>
                </a:moveTo>
                <a:lnTo>
                  <a:pt x="834362" y="0"/>
                </a:lnTo>
                <a:lnTo>
                  <a:pt x="417181" y="417181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FF07ADE-4190-80D0-2544-F6426386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</a:t>
            </a:r>
            <a:r>
              <a:rPr lang="sk-SK" dirty="0" err="1"/>
              <a:t>ví</a:t>
            </a:r>
            <a:r>
              <a:rPr lang="en-US" dirty="0" err="1"/>
              <a:t>rus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36EEF39-4FCC-3D79-2671-7026D6C7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537337" cy="4023360"/>
          </a:xfrm>
        </p:spPr>
        <p:txBody>
          <a:bodyPr/>
          <a:lstStyle/>
          <a:p>
            <a:r>
              <a:rPr lang="en-US" dirty="0" err="1"/>
              <a:t>Antiv</a:t>
            </a:r>
            <a:r>
              <a:rPr lang="sk-SK" dirty="0"/>
              <a:t>í</a:t>
            </a:r>
            <a:r>
              <a:rPr lang="en-US" dirty="0" err="1"/>
              <a:t>rus</a:t>
            </a:r>
            <a:r>
              <a:rPr lang="en-US" dirty="0"/>
              <a:t> j</a:t>
            </a:r>
            <a:r>
              <a:rPr lang="sk-SK" dirty="0"/>
              <a:t>e softvér vytvorený špeciálne na pomoc pri zisťovaní, prevencii a odstraňovaní </a:t>
            </a:r>
            <a:r>
              <a:rPr lang="sk-SK" dirty="0" err="1"/>
              <a:t>malvéru</a:t>
            </a:r>
            <a:r>
              <a:rPr lang="sk-SK" dirty="0"/>
              <a:t> (škodlivého softvéru) ako sú vírusy</a:t>
            </a:r>
          </a:p>
        </p:txBody>
      </p:sp>
    </p:spTree>
    <p:extLst>
      <p:ext uri="{BB962C8B-B14F-4D97-AF65-F5344CB8AC3E}">
        <p14:creationId xmlns:p14="http://schemas.microsoft.com/office/powerpoint/2010/main" val="106978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ál 12">
            <a:extLst>
              <a:ext uri="{FF2B5EF4-FFF2-40B4-BE49-F238E27FC236}">
                <a16:creationId xmlns:a16="http://schemas.microsoft.com/office/drawing/2014/main" id="{928DFFE6-8492-ABA5-1EEF-3EC4AF834EC7}"/>
              </a:ext>
            </a:extLst>
          </p:cNvPr>
          <p:cNvSpPr/>
          <p:nvPr/>
        </p:nvSpPr>
        <p:spPr>
          <a:xfrm>
            <a:off x="-1665981" y="979836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24" name="Obrázok 23" descr="You Don't Need to Pay for Antivirus, Experts Say">
            <a:extLst>
              <a:ext uri="{FF2B5EF4-FFF2-40B4-BE49-F238E27FC236}">
                <a16:creationId xmlns:a16="http://schemas.microsoft.com/office/drawing/2014/main" id="{4F2BB496-3B64-4075-F926-104D2272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72" r="19720" b="1649"/>
          <a:stretch>
            <a:fillRect/>
          </a:stretch>
        </p:blipFill>
        <p:spPr bwMode="auto">
          <a:xfrm>
            <a:off x="-1352404" y="979836"/>
            <a:ext cx="6688045" cy="6688045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39EF2DAE-C6A6-6BA3-3B9C-8AB06D7C5695}"/>
              </a:ext>
            </a:extLst>
          </p:cNvPr>
          <p:cNvSpPr txBox="1"/>
          <p:nvPr/>
        </p:nvSpPr>
        <p:spPr>
          <a:xfrm>
            <a:off x="8090704" y="555585"/>
            <a:ext cx="36460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Fungovanie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D690E1B8-996C-C0B4-5A8A-B078E358E5A4}"/>
              </a:ext>
            </a:extLst>
          </p:cNvPr>
          <p:cNvSpPr txBox="1"/>
          <p:nvPr/>
        </p:nvSpPr>
        <p:spPr>
          <a:xfrm>
            <a:off x="7083706" y="1672002"/>
            <a:ext cx="46530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Antiv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be</a:t>
            </a:r>
            <a:r>
              <a:rPr lang="sk-SK" sz="2200" dirty="0" err="1"/>
              <a:t>ží</a:t>
            </a:r>
            <a:r>
              <a:rPr lang="en-US" sz="2200" dirty="0"/>
              <a:t> </a:t>
            </a:r>
            <a:r>
              <a:rPr lang="en-US" sz="2200" dirty="0" err="1"/>
              <a:t>na</a:t>
            </a:r>
            <a:r>
              <a:rPr lang="en-US" sz="2200" dirty="0"/>
              <a:t> </a:t>
            </a:r>
            <a:r>
              <a:rPr lang="en-US" sz="2200" dirty="0" err="1"/>
              <a:t>pozad</a:t>
            </a:r>
            <a:r>
              <a:rPr lang="sk-SK" sz="2200" dirty="0"/>
              <a:t>í</a:t>
            </a:r>
            <a:r>
              <a:rPr lang="en-US" sz="2200" dirty="0"/>
              <a:t> po</a:t>
            </a:r>
            <a:r>
              <a:rPr lang="sk-SK" sz="2200" dirty="0"/>
              <a:t>čí</a:t>
            </a:r>
            <a:r>
              <a:rPr lang="en-US" sz="2200" dirty="0"/>
              <a:t>ta</a:t>
            </a:r>
            <a:r>
              <a:rPr lang="sk-SK" sz="2200" dirty="0"/>
              <a:t>č</a:t>
            </a:r>
            <a:r>
              <a:rPr lang="en-US" sz="2200" dirty="0"/>
              <a:t>a</a:t>
            </a:r>
            <a:r>
              <a:rPr lang="sk-SK" sz="2200" dirty="0"/>
              <a:t>, </a:t>
            </a:r>
            <a:r>
              <a:rPr lang="en-US" sz="2200" dirty="0" err="1"/>
              <a:t>skenuje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bory</a:t>
            </a:r>
            <a:r>
              <a:rPr lang="en-US" sz="2200" dirty="0"/>
              <a:t> a </a:t>
            </a:r>
            <a:r>
              <a:rPr lang="en-US" sz="2200" dirty="0" err="1"/>
              <a:t>aplik</a:t>
            </a:r>
            <a:r>
              <a:rPr lang="sk-SK" sz="2200" dirty="0"/>
              <a:t>á</a:t>
            </a:r>
            <a:r>
              <a:rPr lang="en-US" sz="2200" dirty="0"/>
              <a:t>cie. </a:t>
            </a:r>
            <a:r>
              <a:rPr lang="en-US" sz="2200" dirty="0" err="1"/>
              <a:t>Pri</a:t>
            </a:r>
            <a:r>
              <a:rPr lang="en-US" sz="2200" dirty="0"/>
              <a:t> s</a:t>
            </a:r>
            <a:r>
              <a:rPr lang="sk-SK" sz="2200" dirty="0"/>
              <a:t>ť</a:t>
            </a:r>
            <a:r>
              <a:rPr lang="en-US" sz="2200" dirty="0" err="1"/>
              <a:t>ahovan</a:t>
            </a:r>
            <a:r>
              <a:rPr lang="sk-SK" sz="2200" dirty="0"/>
              <a:t>í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, </a:t>
            </a:r>
            <a:r>
              <a:rPr lang="sk-SK" sz="2200" dirty="0"/>
              <a:t>je </a:t>
            </a:r>
            <a:r>
              <a:rPr lang="en-US" sz="2200" dirty="0" err="1"/>
              <a:t>obsah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 </a:t>
            </a:r>
            <a:r>
              <a:rPr lang="en-US" sz="2200" dirty="0" err="1"/>
              <a:t>porovn</a:t>
            </a:r>
            <a:r>
              <a:rPr lang="sk-SK" sz="2200" dirty="0"/>
              <a:t>á</a:t>
            </a:r>
            <a:r>
              <a:rPr lang="en-US" sz="2200" dirty="0"/>
              <a:t>van</a:t>
            </a:r>
            <a:r>
              <a:rPr lang="sk-SK" sz="2200" dirty="0"/>
              <a:t>ý </a:t>
            </a:r>
            <a:r>
              <a:rPr lang="en-US" sz="2200" dirty="0"/>
              <a:t>v </a:t>
            </a:r>
            <a:r>
              <a:rPr lang="en-US" sz="2200" dirty="0" err="1"/>
              <a:t>hexadecim</a:t>
            </a:r>
            <a:r>
              <a:rPr lang="sk-SK" sz="2200" dirty="0"/>
              <a:t>á</a:t>
            </a:r>
            <a:r>
              <a:rPr lang="en-US" sz="2200" dirty="0" err="1"/>
              <a:t>lnom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v bin</a:t>
            </a:r>
            <a:r>
              <a:rPr lang="sk-SK" sz="2200" dirty="0"/>
              <a:t>á</a:t>
            </a:r>
            <a:r>
              <a:rPr lang="en-US" sz="2200" dirty="0" err="1"/>
              <a:t>rnom</a:t>
            </a:r>
            <a:r>
              <a:rPr lang="en-US" sz="2200" dirty="0"/>
              <a:t> k</a:t>
            </a:r>
            <a:r>
              <a:rPr lang="sk-SK" sz="2200" dirty="0"/>
              <a:t>ó</a:t>
            </a:r>
            <a:r>
              <a:rPr lang="en-US" sz="2200" dirty="0"/>
              <a:t>de s v</a:t>
            </a:r>
            <a:r>
              <a:rPr lang="sk-SK" sz="2200" dirty="0"/>
              <a:t>í</a:t>
            </a:r>
            <a:r>
              <a:rPr lang="en-US" sz="2200" dirty="0" err="1"/>
              <a:t>rusmi</a:t>
            </a:r>
            <a:r>
              <a:rPr lang="en-US" sz="2200" dirty="0"/>
              <a:t>, </a:t>
            </a:r>
            <a:r>
              <a:rPr lang="en-US" sz="2200" dirty="0" err="1"/>
              <a:t>ktor</a:t>
            </a:r>
            <a:r>
              <a:rPr lang="sk-SK" sz="2200" dirty="0"/>
              <a:t>é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/>
              <a:t> </a:t>
            </a:r>
            <a:r>
              <a:rPr lang="sk-SK" sz="2200" dirty="0"/>
              <a:t>už </a:t>
            </a:r>
            <a:r>
              <a:rPr lang="en-US" sz="2200" dirty="0" err="1"/>
              <a:t>zn</a:t>
            </a:r>
            <a:r>
              <a:rPr lang="sk-SK" sz="2200" dirty="0"/>
              <a:t>á</a:t>
            </a:r>
            <a:r>
              <a:rPr lang="en-US" sz="2200" dirty="0"/>
              <a:t>me. </a:t>
            </a:r>
          </a:p>
          <a:p>
            <a:endParaRPr lang="en-US" sz="2200" dirty="0"/>
          </a:p>
          <a:p>
            <a:r>
              <a:rPr lang="en-US" sz="2200" dirty="0"/>
              <a:t>Ak </a:t>
            </a:r>
            <a:r>
              <a:rPr lang="en-US" sz="2200" dirty="0" err="1"/>
              <a:t>sa</a:t>
            </a:r>
            <a:r>
              <a:rPr lang="en-US" sz="2200" dirty="0"/>
              <a:t> 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n</a:t>
            </a:r>
            <a:r>
              <a:rPr lang="sk-SK" sz="2200" dirty="0"/>
              <a:t>á</a:t>
            </a:r>
            <a:r>
              <a:rPr lang="en-US" sz="2200" dirty="0" err="1"/>
              <a:t>jde</a:t>
            </a:r>
            <a:r>
              <a:rPr lang="en-US" sz="2200" dirty="0"/>
              <a:t>, </a:t>
            </a:r>
            <a:r>
              <a:rPr lang="en-US" sz="2200" dirty="0" err="1"/>
              <a:t>vyma</a:t>
            </a:r>
            <a:r>
              <a:rPr lang="sk-SK" sz="2200" dirty="0"/>
              <a:t>ž</a:t>
            </a:r>
            <a:r>
              <a:rPr lang="en-US" sz="2200" dirty="0"/>
              <a:t>e </a:t>
            </a:r>
            <a:r>
              <a:rPr lang="en-US" sz="2200" dirty="0" err="1"/>
              <a:t>sa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</a:t>
            </a:r>
            <a:r>
              <a:rPr lang="en-US" sz="2200" dirty="0" err="1"/>
              <a:t>sa</a:t>
            </a:r>
            <a:r>
              <a:rPr lang="en-US" sz="2200" dirty="0"/>
              <a:t> k </a:t>
            </a:r>
            <a:r>
              <a:rPr lang="en-US" sz="2200" dirty="0" err="1"/>
              <a:t>nemu</a:t>
            </a:r>
            <a:r>
              <a:rPr lang="sk-SK" sz="2200" dirty="0"/>
              <a:t> </a:t>
            </a:r>
            <a:r>
              <a:rPr lang="en-US" sz="2200" dirty="0" err="1"/>
              <a:t>zablokuje</a:t>
            </a:r>
            <a:r>
              <a:rPr lang="en-US" sz="2200" dirty="0"/>
              <a:t> pr</a:t>
            </a:r>
            <a:r>
              <a:rPr lang="sk-SK" sz="2200" dirty="0"/>
              <a:t>í</a:t>
            </a:r>
            <a:r>
              <a:rPr lang="en-US" sz="2200" dirty="0" err="1"/>
              <a:t>stup</a:t>
            </a:r>
            <a:r>
              <a:rPr lang="en-US" sz="2200" dirty="0"/>
              <a:t>.  </a:t>
            </a:r>
            <a:endParaRPr lang="sk-SK" sz="2200" dirty="0"/>
          </a:p>
        </p:txBody>
      </p:sp>
      <p:cxnSp>
        <p:nvCxnSpPr>
          <p:cNvPr id="8" name="Rovná spojnica 7">
            <a:extLst>
              <a:ext uri="{FF2B5EF4-FFF2-40B4-BE49-F238E27FC236}">
                <a16:creationId xmlns:a16="http://schemas.microsoft.com/office/drawing/2014/main" id="{C603B8F0-8547-A4F5-5ADA-1D8357C7B450}"/>
              </a:ext>
            </a:extLst>
          </p:cNvPr>
          <p:cNvCxnSpPr>
            <a:cxnSpLocks/>
          </p:cNvCxnSpPr>
          <p:nvPr/>
        </p:nvCxnSpPr>
        <p:spPr>
          <a:xfrm>
            <a:off x="11655706" y="555585"/>
            <a:ext cx="0" cy="86177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7611192"/>
                  </p:ext>
                </p:extLst>
              </p:nvPr>
            </p:nvGraphicFramePr>
            <p:xfrm>
              <a:off x="4712036" y="19716"/>
              <a:ext cx="1482664" cy="19962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82664" cy="1996267"/>
                    </a:xfrm>
                    <a:prstGeom prst="rect">
                      <a:avLst/>
                    </a:prstGeom>
                  </am3d:spPr>
                  <am3d:camera>
                    <am3d:pos x="0" y="0" z="72365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73235" d="1000000"/>
                    <am3d:preTrans dx="-269362" dy="-16057547" dz="-21884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20181" ay="2030307" az="-2348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939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2036" y="19716"/>
                <a:ext cx="1482664" cy="19962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43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138DA3-65D8-19C2-4EEC-7CC63E630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Hrozby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30A7835-433D-4BC0-4CDF-FA8AFD269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71872" cy="4023360"/>
          </a:xfrm>
        </p:spPr>
        <p:txBody>
          <a:bodyPr/>
          <a:lstStyle/>
          <a:p>
            <a:r>
              <a:rPr lang="sk-SK" dirty="0"/>
              <a:t>S r</a:t>
            </a:r>
            <a:r>
              <a:rPr lang="en-US" dirty="0" err="1"/>
              <a:t>ozr</a:t>
            </a:r>
            <a:r>
              <a:rPr lang="sk-SK" dirty="0" err="1"/>
              <a:t>ast</a:t>
            </a:r>
            <a:r>
              <a:rPr lang="en-US" dirty="0" err="1"/>
              <a:t>aj</a:t>
            </a:r>
            <a:r>
              <a:rPr lang="sk-SK" dirty="0" err="1"/>
              <a:t>úcim</a:t>
            </a:r>
            <a:r>
              <a:rPr lang="sk-SK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sk-SK" dirty="0"/>
              <a:t>internetom rastie aj riziko počítačovej kriminality od mobilných telefónov až po počítače ktoré sú pripojené na internet. </a:t>
            </a:r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85D1312F-4BAF-CCF8-93D5-BCB2F9551219}"/>
              </a:ext>
            </a:extLst>
          </p:cNvPr>
          <p:cNvSpPr/>
          <p:nvPr/>
        </p:nvSpPr>
        <p:spPr>
          <a:xfrm>
            <a:off x="6309360" y="990600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3" name="Obrázok 12" descr="Obrázok, na ktorom je text, snímka obrazovky&#10;&#10;Automaticky generovaný popis">
            <a:extLst>
              <a:ext uri="{FF2B5EF4-FFF2-40B4-BE49-F238E27FC236}">
                <a16:creationId xmlns:a16="http://schemas.microsoft.com/office/drawing/2014/main" id="{2D28011D-C1E9-DDEF-9115-532DF8568E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96" t="5467" r="22588" b="1200"/>
          <a:stretch>
            <a:fillRect/>
          </a:stretch>
        </p:blipFill>
        <p:spPr>
          <a:xfrm>
            <a:off x="7223760" y="99060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</p:spPr>
      </p:pic>
      <p:sp>
        <p:nvSpPr>
          <p:cNvPr id="6" name="Ovál 5">
            <a:extLst>
              <a:ext uri="{FF2B5EF4-FFF2-40B4-BE49-F238E27FC236}">
                <a16:creationId xmlns:a16="http://schemas.microsoft.com/office/drawing/2014/main" id="{917F8750-DD5C-E41C-897B-729D22F875CD}"/>
              </a:ext>
            </a:extLst>
          </p:cNvPr>
          <p:cNvSpPr/>
          <p:nvPr/>
        </p:nvSpPr>
        <p:spPr>
          <a:xfrm>
            <a:off x="9585960" y="-1572768"/>
            <a:ext cx="3657600" cy="3657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FF0000"/>
              </a:solidFill>
            </a:endParaRPr>
          </a:p>
        </p:txBody>
      </p:sp>
      <p:pic>
        <p:nvPicPr>
          <p:cNvPr id="2056" name="Picture 8" descr="BOAT LIFT CABLE • Pier &amp; Waterfront Solutions LLC">
            <a:extLst>
              <a:ext uri="{FF2B5EF4-FFF2-40B4-BE49-F238E27FC236}">
                <a16:creationId xmlns:a16="http://schemas.microsoft.com/office/drawing/2014/main" id="{A25B320C-C87E-27B5-DC46-B33613528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54953">
            <a:off x="-594223" y="4040419"/>
            <a:ext cx="4333904" cy="292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40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265176"/>
            <a:ext cx="3322320" cy="1499616"/>
          </a:xfrm>
        </p:spPr>
        <p:txBody>
          <a:bodyPr rtlCol="0">
            <a:normAutofit/>
          </a:bodyPr>
          <a:lstStyle/>
          <a:p>
            <a:r>
              <a:rPr lang="en-US" dirty="0" err="1"/>
              <a:t>Druhy</a:t>
            </a:r>
            <a:r>
              <a:rPr lang="en-US" dirty="0"/>
              <a:t> </a:t>
            </a:r>
            <a:r>
              <a:rPr lang="en-US" dirty="0" err="1"/>
              <a:t>Hrozieb</a:t>
            </a:r>
            <a:endParaRPr lang="sk-SK" dirty="0"/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id="{CDB60EC0-0711-2B91-DE19-937F0FCA27B5}"/>
              </a:ext>
            </a:extLst>
          </p:cNvPr>
          <p:cNvSpPr/>
          <p:nvPr/>
        </p:nvSpPr>
        <p:spPr>
          <a:xfrm>
            <a:off x="685800" y="265176"/>
            <a:ext cx="335280" cy="1670304"/>
          </a:xfrm>
          <a:prstGeom prst="rect">
            <a:avLst/>
          </a:prstGeom>
          <a:noFill/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 11">
            <a:extLst>
              <a:ext uri="{FF2B5EF4-FFF2-40B4-BE49-F238E27FC236}">
                <a16:creationId xmlns:a16="http://schemas.microsoft.com/office/drawing/2014/main" id="{EB4AFF90-2F63-E0BF-07E0-94D309D225CB}"/>
              </a:ext>
            </a:extLst>
          </p:cNvPr>
          <p:cNvSpPr/>
          <p:nvPr/>
        </p:nvSpPr>
        <p:spPr>
          <a:xfrm>
            <a:off x="464820" y="746760"/>
            <a:ext cx="502920" cy="101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0A4B8EC4-A885-B1ED-0F4C-FC962EDCB52F}"/>
              </a:ext>
            </a:extLst>
          </p:cNvPr>
          <p:cNvSpPr/>
          <p:nvPr/>
        </p:nvSpPr>
        <p:spPr>
          <a:xfrm>
            <a:off x="181722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Malware</a:t>
            </a:r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B916AEE-EAF4-2741-12ED-2C94F1DD250E}"/>
              </a:ext>
            </a:extLst>
          </p:cNvPr>
          <p:cNvSpPr/>
          <p:nvPr/>
        </p:nvSpPr>
        <p:spPr>
          <a:xfrm>
            <a:off x="808877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Phishing</a:t>
            </a:r>
            <a:endParaRPr lang="sk-SK" sz="2800" b="1" dirty="0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B885F05-7ACD-6F63-C2BB-9AD932464167}"/>
              </a:ext>
            </a:extLst>
          </p:cNvPr>
          <p:cNvSpPr/>
          <p:nvPr/>
        </p:nvSpPr>
        <p:spPr>
          <a:xfrm>
            <a:off x="4953000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Spyware</a:t>
            </a:r>
            <a:endParaRPr lang="sk-SK" sz="2800" b="1" dirty="0"/>
          </a:p>
        </p:txBody>
      </p:sp>
      <p:sp>
        <p:nvSpPr>
          <p:cNvPr id="16" name="Obdĺžnik 15">
            <a:extLst>
              <a:ext uri="{FF2B5EF4-FFF2-40B4-BE49-F238E27FC236}">
                <a16:creationId xmlns:a16="http://schemas.microsoft.com/office/drawing/2014/main" id="{12CBEC74-604E-5469-C91E-01AAB201FE2E}"/>
              </a:ext>
            </a:extLst>
          </p:cNvPr>
          <p:cNvSpPr/>
          <p:nvPr/>
        </p:nvSpPr>
        <p:spPr>
          <a:xfrm rot="3060183">
            <a:off x="11821609" y="4175296"/>
            <a:ext cx="740780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Obdĺžnik 16">
            <a:extLst>
              <a:ext uri="{FF2B5EF4-FFF2-40B4-BE49-F238E27FC236}">
                <a16:creationId xmlns:a16="http://schemas.microsoft.com/office/drawing/2014/main" id="{6599B93B-EC46-05FE-8F74-2E77B8F21742}"/>
              </a:ext>
            </a:extLst>
          </p:cNvPr>
          <p:cNvSpPr/>
          <p:nvPr/>
        </p:nvSpPr>
        <p:spPr>
          <a:xfrm rot="3060183">
            <a:off x="11391960" y="360974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bdĺžnik 17">
            <a:extLst>
              <a:ext uri="{FF2B5EF4-FFF2-40B4-BE49-F238E27FC236}">
                <a16:creationId xmlns:a16="http://schemas.microsoft.com/office/drawing/2014/main" id="{4CB9CA8A-3E1C-CC80-675C-1816A3141D40}"/>
              </a:ext>
            </a:extLst>
          </p:cNvPr>
          <p:cNvSpPr/>
          <p:nvPr/>
        </p:nvSpPr>
        <p:spPr>
          <a:xfrm rot="3060183">
            <a:off x="-53473" y="-215718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Obdĺžnik 18">
            <a:extLst>
              <a:ext uri="{FF2B5EF4-FFF2-40B4-BE49-F238E27FC236}">
                <a16:creationId xmlns:a16="http://schemas.microsoft.com/office/drawing/2014/main" id="{31C1382E-E69B-6608-80BC-BC73E20EC2A4}"/>
              </a:ext>
            </a:extLst>
          </p:cNvPr>
          <p:cNvSpPr/>
          <p:nvPr/>
        </p:nvSpPr>
        <p:spPr>
          <a:xfrm rot="3060183">
            <a:off x="434148" y="-1715420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D8C45554-521C-83AB-B22C-6196DDA042D8}"/>
              </a:ext>
            </a:extLst>
          </p:cNvPr>
          <p:cNvSpPr/>
          <p:nvPr/>
        </p:nvSpPr>
        <p:spPr>
          <a:xfrm>
            <a:off x="-1040564" y="859150"/>
            <a:ext cx="7315200" cy="7315200"/>
          </a:xfrm>
          <a:prstGeom prst="ellipse">
            <a:avLst/>
          </a:prstGeom>
          <a:solidFill>
            <a:srgbClr val="E5CF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7" name="Obrázok 16" descr="10 Common Types of Computer Viruses - History-Computer">
            <a:extLst>
              <a:ext uri="{FF2B5EF4-FFF2-40B4-BE49-F238E27FC236}">
                <a16:creationId xmlns:a16="http://schemas.microsoft.com/office/drawing/2014/main" id="{28962DA3-0164-69DA-995C-B265D67A1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6" t="4253" r="36664" b="2413"/>
          <a:stretch>
            <a:fillRect/>
          </a:stretch>
        </p:blipFill>
        <p:spPr bwMode="auto">
          <a:xfrm>
            <a:off x="-583364" y="177355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A0FBF279-F729-D52C-B196-C200332CD1ED}"/>
              </a:ext>
            </a:extLst>
          </p:cNvPr>
          <p:cNvSpPr txBox="1"/>
          <p:nvPr/>
        </p:nvSpPr>
        <p:spPr>
          <a:xfrm>
            <a:off x="8843058" y="428263"/>
            <a:ext cx="25580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Malware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BE19C593-C259-C37A-770C-E08ECCE0ACF0}"/>
              </a:ext>
            </a:extLst>
          </p:cNvPr>
          <p:cNvSpPr txBox="1"/>
          <p:nvPr/>
        </p:nvSpPr>
        <p:spPr>
          <a:xfrm>
            <a:off x="7488820" y="2268638"/>
            <a:ext cx="43057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Malware (</a:t>
            </a:r>
            <a:r>
              <a:rPr lang="en-US" sz="2200" dirty="0" err="1"/>
              <a:t>Malv</a:t>
            </a:r>
            <a:r>
              <a:rPr lang="sk-SK" sz="2200" dirty="0"/>
              <a:t>ér) je vyvinutý ako škodlivý softvér, ktorý napáda vašu počítačovú sieť.</a:t>
            </a:r>
          </a:p>
          <a:p>
            <a:endParaRPr lang="sk-SK" sz="2200" dirty="0"/>
          </a:p>
          <a:p>
            <a:r>
              <a:rPr lang="sk-SK" sz="2200" dirty="0"/>
              <a:t>Cieľom </a:t>
            </a:r>
            <a:r>
              <a:rPr lang="sk-SK" sz="2200" dirty="0" err="1"/>
              <a:t>Malvéru</a:t>
            </a:r>
            <a:r>
              <a:rPr lang="sk-SK" sz="2200" dirty="0"/>
              <a:t> je spôsobiť zmätok, ukradnúť informácie alebo zdroje za účelom peňažného zisku alebo sabotáže. </a:t>
            </a:r>
          </a:p>
        </p:txBody>
      </p:sp>
      <p:pic>
        <p:nvPicPr>
          <p:cNvPr id="3074" name="Picture 2" descr="Virus - Wikipedia">
            <a:extLst>
              <a:ext uri="{FF2B5EF4-FFF2-40B4-BE49-F238E27FC236}">
                <a16:creationId xmlns:a16="http://schemas.microsoft.com/office/drawing/2014/main" id="{7EC20F0D-39E4-56BE-B98B-8626F7FE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118" y="-17902"/>
            <a:ext cx="2540643" cy="254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ál 8">
            <a:extLst>
              <a:ext uri="{FF2B5EF4-FFF2-40B4-BE49-F238E27FC236}">
                <a16:creationId xmlns:a16="http://schemas.microsoft.com/office/drawing/2014/main" id="{C27FEA7C-3F8B-E26B-4122-94162D763BC4}"/>
              </a:ext>
            </a:extLst>
          </p:cNvPr>
          <p:cNvSpPr/>
          <p:nvPr/>
        </p:nvSpPr>
        <p:spPr>
          <a:xfrm rot="20239377">
            <a:off x="10081551" y="5302506"/>
            <a:ext cx="3426106" cy="2650602"/>
          </a:xfrm>
          <a:prstGeom prst="ellipse">
            <a:avLst/>
          </a:prstGeom>
          <a:solidFill>
            <a:srgbClr val="E5CFFD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" name="Rovná spojnica 10">
            <a:extLst>
              <a:ext uri="{FF2B5EF4-FFF2-40B4-BE49-F238E27FC236}">
                <a16:creationId xmlns:a16="http://schemas.microsoft.com/office/drawing/2014/main" id="{FBFB680F-062E-0FB8-3BAC-AFF71DC252EF}"/>
              </a:ext>
            </a:extLst>
          </p:cNvPr>
          <p:cNvCxnSpPr>
            <a:cxnSpLocks/>
          </p:cNvCxnSpPr>
          <p:nvPr/>
        </p:nvCxnSpPr>
        <p:spPr>
          <a:xfrm>
            <a:off x="8738887" y="1290037"/>
            <a:ext cx="26621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461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982DFA42-1B00-D2FC-1C8E-17559D2AE99C}"/>
              </a:ext>
            </a:extLst>
          </p:cNvPr>
          <p:cNvSpPr/>
          <p:nvPr/>
        </p:nvSpPr>
        <p:spPr>
          <a:xfrm>
            <a:off x="6268849" y="761465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9" name="Obrázok 8" descr="What Is Spyware &amp; How To Prevent It | Securus Communications Ltd">
            <a:extLst>
              <a:ext uri="{FF2B5EF4-FFF2-40B4-BE49-F238E27FC236}">
                <a16:creationId xmlns:a16="http://schemas.microsoft.com/office/drawing/2014/main" id="{D131441D-2F4A-47B4-A9B7-9F91E33F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91" t="13333" r="24104"/>
          <a:stretch>
            <a:fillRect/>
          </a:stretch>
        </p:blipFill>
        <p:spPr bwMode="auto">
          <a:xfrm>
            <a:off x="6454043" y="1447264"/>
            <a:ext cx="6532751" cy="6066126"/>
          </a:xfrm>
          <a:custGeom>
            <a:avLst/>
            <a:gdLst>
              <a:gd name="connsiteX0" fmla="*/ 3200400 w 6400800"/>
              <a:gd name="connsiteY0" fmla="*/ 0 h 5943600"/>
              <a:gd name="connsiteX1" fmla="*/ 6400800 w 6400800"/>
              <a:gd name="connsiteY1" fmla="*/ 3200400 h 5943600"/>
              <a:gd name="connsiteX2" fmla="*/ 4989774 w 6400800"/>
              <a:gd name="connsiteY2" fmla="*/ 5854222 h 5943600"/>
              <a:gd name="connsiteX3" fmla="*/ 4842654 w 6400800"/>
              <a:gd name="connsiteY3" fmla="*/ 5943600 h 5943600"/>
              <a:gd name="connsiteX4" fmla="*/ 1558147 w 6400800"/>
              <a:gd name="connsiteY4" fmla="*/ 5943600 h 5943600"/>
              <a:gd name="connsiteX5" fmla="*/ 1411026 w 6400800"/>
              <a:gd name="connsiteY5" fmla="*/ 5854222 h 5943600"/>
              <a:gd name="connsiteX6" fmla="*/ 0 w 6400800"/>
              <a:gd name="connsiteY6" fmla="*/ 3200400 h 5943600"/>
              <a:gd name="connsiteX7" fmla="*/ 3200400 w 6400800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59436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305108"/>
                  <a:pt x="5841086" y="5279087"/>
                  <a:pt x="4989774" y="5854222"/>
                </a:cubicBezTo>
                <a:lnTo>
                  <a:pt x="4842654" y="5943600"/>
                </a:lnTo>
                <a:lnTo>
                  <a:pt x="1558147" y="5943600"/>
                </a:lnTo>
                <a:lnTo>
                  <a:pt x="1411026" y="5854222"/>
                </a:lnTo>
                <a:cubicBezTo>
                  <a:pt x="559714" y="5279087"/>
                  <a:pt x="0" y="4305108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ok 6" descr="What Is Spyware &amp; How To Prevent It | Securus Communications Ltd">
            <a:extLst>
              <a:ext uri="{FF2B5EF4-FFF2-40B4-BE49-F238E27FC236}">
                <a16:creationId xmlns:a16="http://schemas.microsoft.com/office/drawing/2014/main" id="{8ADFB05A-DA25-7FA4-E720-E5B6FAD51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5" t="100000" r="39028" b="-6667"/>
          <a:stretch>
            <a:fillRect/>
          </a:stretch>
        </p:blipFill>
        <p:spPr bwMode="auto">
          <a:xfrm>
            <a:off x="7654147" y="7848600"/>
            <a:ext cx="3284507" cy="457200"/>
          </a:xfrm>
          <a:custGeom>
            <a:avLst/>
            <a:gdLst>
              <a:gd name="connsiteX0" fmla="*/ 0 w 3284507"/>
              <a:gd name="connsiteY0" fmla="*/ 0 h 457200"/>
              <a:gd name="connsiteX1" fmla="*/ 3284507 w 3284507"/>
              <a:gd name="connsiteY1" fmla="*/ 0 h 457200"/>
              <a:gd name="connsiteX2" fmla="*/ 3167754 w 3284507"/>
              <a:gd name="connsiteY2" fmla="*/ 70929 h 457200"/>
              <a:gd name="connsiteX3" fmla="*/ 1642253 w 3284507"/>
              <a:gd name="connsiteY3" fmla="*/ 457200 h 457200"/>
              <a:gd name="connsiteX4" fmla="*/ 116752 w 3284507"/>
              <a:gd name="connsiteY4" fmla="*/ 70929 h 457200"/>
              <a:gd name="connsiteX5" fmla="*/ 0 w 3284507"/>
              <a:gd name="connsiteY5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507" h="457200">
                <a:moveTo>
                  <a:pt x="0" y="0"/>
                </a:moveTo>
                <a:lnTo>
                  <a:pt x="3284507" y="0"/>
                </a:lnTo>
                <a:lnTo>
                  <a:pt x="3167754" y="70929"/>
                </a:lnTo>
                <a:cubicBezTo>
                  <a:pt x="2714278" y="317272"/>
                  <a:pt x="2194607" y="457200"/>
                  <a:pt x="1642253" y="457200"/>
                </a:cubicBezTo>
                <a:cubicBezTo>
                  <a:pt x="1089899" y="457200"/>
                  <a:pt x="570228" y="317272"/>
                  <a:pt x="116752" y="70929"/>
                </a:cubicBez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2D10DF98-47D2-5BDD-FBB5-AA3B3DCBE869}"/>
              </a:ext>
            </a:extLst>
          </p:cNvPr>
          <p:cNvSpPr txBox="1"/>
          <p:nvPr/>
        </p:nvSpPr>
        <p:spPr>
          <a:xfrm>
            <a:off x="752354" y="567159"/>
            <a:ext cx="25580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Spyware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F4FC20EF-C0BD-517D-8A23-4AC4CB3C2653}"/>
              </a:ext>
            </a:extLst>
          </p:cNvPr>
          <p:cNvSpPr txBox="1"/>
          <p:nvPr/>
        </p:nvSpPr>
        <p:spPr>
          <a:xfrm>
            <a:off x="590310" y="1859339"/>
            <a:ext cx="44678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dirty="0"/>
              <a:t>Spyware je typ škodlivého softvéru alebo </a:t>
            </a:r>
            <a:r>
              <a:rPr lang="sk-SK" sz="2200" dirty="0" err="1"/>
              <a:t>malvéru</a:t>
            </a:r>
            <a:r>
              <a:rPr lang="sk-SK" sz="2200" dirty="0"/>
              <a:t> ktorý je nainštalovaný do počítača bez vedomia používateľa.</a:t>
            </a:r>
          </a:p>
          <a:p>
            <a:endParaRPr lang="sk-SK" sz="2200" dirty="0"/>
          </a:p>
          <a:p>
            <a:r>
              <a:rPr lang="sk-SK" sz="2200" dirty="0"/>
              <a:t>Napadne zariadenie, ukradne citlivé informácie a odovzdá ich inzerentom, dátovým firmám alebo externým používateľom.</a:t>
            </a:r>
          </a:p>
        </p:txBody>
      </p:sp>
      <p:pic>
        <p:nvPicPr>
          <p:cNvPr id="4100" name="Picture 4" descr="Spyware Generic Blue icon">
            <a:extLst>
              <a:ext uri="{FF2B5EF4-FFF2-40B4-BE49-F238E27FC236}">
                <a16:creationId xmlns:a16="http://schemas.microsoft.com/office/drawing/2014/main" id="{575848CC-9932-63C0-D1F7-03E0560B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059" y="-154006"/>
            <a:ext cx="1830941" cy="183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ovná spojnica 9">
            <a:extLst>
              <a:ext uri="{FF2B5EF4-FFF2-40B4-BE49-F238E27FC236}">
                <a16:creationId xmlns:a16="http://schemas.microsoft.com/office/drawing/2014/main" id="{12AD0DE9-BD67-B8C2-5800-CCFAD6873039}"/>
              </a:ext>
            </a:extLst>
          </p:cNvPr>
          <p:cNvCxnSpPr>
            <a:cxnSpLocks/>
          </p:cNvCxnSpPr>
          <p:nvPr/>
        </p:nvCxnSpPr>
        <p:spPr>
          <a:xfrm>
            <a:off x="752354" y="1428933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5522871"/>
                  </p:ext>
                </p:extLst>
              </p:nvPr>
            </p:nvGraphicFramePr>
            <p:xfrm>
              <a:off x="590310" y="5233339"/>
              <a:ext cx="2529781" cy="13885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29781" cy="1388527"/>
                    </a:xfrm>
                    <a:prstGeom prst="rect">
                      <a:avLst/>
                    </a:prstGeom>
                  </am3d:spPr>
                  <am3d:camera>
                    <am3d:pos x="0" y="0" z="5362081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11424" d="1000000"/>
                    <am3d:preTrans dx="-4553" dy="-9820219" dz="79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234179" ay="1410355" az="-10118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672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0310" y="5233339"/>
                <a:ext cx="2529781" cy="13885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6301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ny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779_TF22378848.potx" id="{35991936-50A3-4ABA-ADE4-70946498CD53}" vid="{05B68BCB-93A0-41E9-9DA6-37B539C060D1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Integrál</Template>
  <TotalTime>388</TotalTime>
  <Words>225</Words>
  <Application>Microsoft Office PowerPoint</Application>
  <PresentationFormat>Širokouhlá</PresentationFormat>
  <Paragraphs>24</Paragraphs>
  <Slides>7</Slides>
  <Notes>2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2" baseType="lpstr">
      <vt:lpstr>Calibri</vt:lpstr>
      <vt:lpstr>Tw Cen MT</vt:lpstr>
      <vt:lpstr>Tw Cen MT Condensed</vt:lpstr>
      <vt:lpstr>Wingdings 3</vt:lpstr>
      <vt:lpstr>Integrálny</vt:lpstr>
      <vt:lpstr>Antivirus</vt:lpstr>
      <vt:lpstr>Antivírus</vt:lpstr>
      <vt:lpstr>Prezentácia programu PowerPoint</vt:lpstr>
      <vt:lpstr>Hrozby</vt:lpstr>
      <vt:lpstr>Druhy Hrozieb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Antivirus</dc:title>
  <dc:creator>Elias Lukas</dc:creator>
  <cp:lastModifiedBy>Elias Lukas</cp:lastModifiedBy>
  <cp:revision>3</cp:revision>
  <dcterms:created xsi:type="dcterms:W3CDTF">2024-02-16T07:26:52Z</dcterms:created>
  <dcterms:modified xsi:type="dcterms:W3CDTF">2024-02-17T15:34:09Z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